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7"/>
  </p:notesMasterIdLst>
  <p:sldIdLst>
    <p:sldId id="256" r:id="rId2"/>
    <p:sldId id="299" r:id="rId3"/>
    <p:sldId id="301" r:id="rId4"/>
    <p:sldId id="282" r:id="rId5"/>
    <p:sldId id="300" r:id="rId6"/>
    <p:sldId id="285" r:id="rId7"/>
    <p:sldId id="283" r:id="rId8"/>
    <p:sldId id="288" r:id="rId9"/>
    <p:sldId id="289" r:id="rId10"/>
    <p:sldId id="286" r:id="rId11"/>
    <p:sldId id="290" r:id="rId12"/>
    <p:sldId id="302" r:id="rId13"/>
    <p:sldId id="291" r:id="rId14"/>
    <p:sldId id="294" r:id="rId15"/>
    <p:sldId id="28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er József 2" initials="MJ2" lastIdx="1" clrIdx="0">
    <p:extLst>
      <p:ext uri="{19B8F6BF-5375-455C-9EA6-DF929625EA0E}">
        <p15:presenceInfo xmlns:p15="http://schemas.microsoft.com/office/powerpoint/2012/main" userId="S-1-5-21-1019952561-2078092663-782984527-679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820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hu-H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4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46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A6DE-EBE6-43E0-9237-D4483467B3E8}" type="datetime1">
              <a:rPr lang="hu-HU" smtClean="0"/>
              <a:t>2020. 09. 23.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41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792288" y="15240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hu-HU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30B5-34E1-4DF8-998C-48F6650280D2}" type="datetime1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13-8D7C-40E5-90F8-02182C93DCE3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5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ECD-ECB1-41F6-A622-6769CE0118DA}" type="datetime1">
              <a:rPr lang="hu-HU" smtClean="0"/>
              <a:t>2020. 09. 23.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7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8" r:id="rId4"/>
    <p:sldLayoutId id="2147483659" r:id="rId5"/>
    <p:sldLayoutId id="2147483662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80304" y="540914"/>
            <a:ext cx="8693240" cy="26015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hu-HU" sz="4000" dirty="0">
                <a:solidFill>
                  <a:schemeClr val="bg1"/>
                </a:solidFill>
              </a:rPr>
              <a:t>Hátránykompenzáció az online oktatásban</a:t>
            </a:r>
            <a:endParaRPr lang="hu-HU" sz="3200" b="1" i="0" u="none" strike="noStrike" cap="none" dirty="0">
              <a:solidFill>
                <a:schemeClr val="bg1"/>
              </a:solidFill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0" y="4077072"/>
            <a:ext cx="5616624" cy="21363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hu-H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Kovács Erika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hu-HU" sz="1800" b="1" i="0" u="none" strike="noStrike" cap="none" dirty="0">
                <a:solidFill>
                  <a:schemeClr val="lt1"/>
                </a:solidFill>
                <a:sym typeface="Calibri"/>
              </a:rPr>
              <a:t>Szakmai vezető 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hu-HU" sz="1800" b="1" i="0" u="none" strike="noStrike" cap="none" dirty="0" smtClean="0">
                <a:solidFill>
                  <a:schemeClr val="lt1"/>
                </a:solidFill>
                <a:sym typeface="Calibri"/>
              </a:rPr>
              <a:t>„Integrált </a:t>
            </a:r>
            <a:r>
              <a:rPr lang="hu-HU" sz="1800" b="1" dirty="0">
                <a:solidFill>
                  <a:schemeClr val="lt1"/>
                </a:solidFill>
              </a:rPr>
              <a:t>g</a:t>
            </a:r>
            <a:r>
              <a:rPr lang="hu-HU" sz="1800" b="1" i="0" u="none" strike="noStrike" cap="none" dirty="0" smtClean="0">
                <a:solidFill>
                  <a:schemeClr val="lt1"/>
                </a:solidFill>
                <a:sym typeface="Calibri"/>
              </a:rPr>
              <a:t>yermekprogramok </a:t>
            </a:r>
            <a:r>
              <a:rPr lang="hu-HU" sz="1800" b="1" i="0" u="none" strike="noStrike" cap="none" dirty="0">
                <a:solidFill>
                  <a:schemeClr val="lt1"/>
                </a:solidFill>
                <a:sym typeface="Calibri"/>
              </a:rPr>
              <a:t>szakmai támogatása”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hu-HU" sz="1800" b="1" i="0" u="none" strike="noStrike" cap="none" dirty="0" smtClean="0">
                <a:solidFill>
                  <a:schemeClr val="lt1"/>
                </a:solidFill>
                <a:sym typeface="Calibri"/>
              </a:rPr>
              <a:t>EFOP-1.4.1 </a:t>
            </a:r>
            <a:r>
              <a:rPr lang="hu-HU" sz="1800" b="1" i="0" u="none" strike="noStrike" cap="none" dirty="0">
                <a:solidFill>
                  <a:schemeClr val="lt1"/>
                </a:solidFill>
                <a:sym typeface="Calibri"/>
              </a:rPr>
              <a:t>-</a:t>
            </a:r>
            <a:r>
              <a:rPr lang="hu-HU" sz="1800" b="1" i="0" u="none" strike="noStrike" cap="none" dirty="0" smtClean="0">
                <a:solidFill>
                  <a:schemeClr val="lt1"/>
                </a:solidFill>
                <a:sym typeface="Calibri"/>
              </a:rPr>
              <a:t>15-2016-00001</a:t>
            </a:r>
            <a:endParaRPr lang="hu-HU" sz="1800" b="1" i="0" u="none" strike="noStrike" cap="none" dirty="0">
              <a:solidFill>
                <a:schemeClr val="lt1"/>
              </a:solidFill>
              <a:sym typeface="Calibri"/>
            </a:endParaRPr>
          </a:p>
          <a:p>
            <a:pPr marL="0" marR="0" lvl="0" indent="0" algn="ctr" rtl="0">
              <a:spcBef>
                <a:spcPts val="48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500" b="1" dirty="0">
                <a:solidFill>
                  <a:schemeClr val="bg1"/>
                </a:solidFill>
                <a:latin typeface="+mn-lt"/>
              </a:rPr>
              <a:t>Az online oktatásból történő kimaradás okai</a:t>
            </a:r>
            <a:r>
              <a:rPr lang="hu-HU" sz="1350" b="1" dirty="0">
                <a:solidFill>
                  <a:schemeClr val="bg1"/>
                </a:solidFill>
                <a:latin typeface="+mn-lt"/>
              </a:rPr>
              <a:t/>
            </a:r>
            <a:br>
              <a:rPr lang="hu-HU" sz="1350" b="1" dirty="0">
                <a:solidFill>
                  <a:schemeClr val="bg1"/>
                </a:solidFill>
                <a:latin typeface="+mn-lt"/>
              </a:rPr>
            </a:br>
            <a:r>
              <a:rPr lang="hu-HU" sz="750" b="1" dirty="0">
                <a:solidFill>
                  <a:schemeClr val="bg1"/>
                </a:solidFill>
              </a:rPr>
              <a:t>(Ábrák forrása :https://qubit.hu/2020/05/12/)</a:t>
            </a:r>
            <a:endParaRPr lang="hu-HU" sz="1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Így tűnnek el a magyar közoktatásból a hátrányos helyzetű és roma gyerekek  a járvány idején - Qub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" y="2226469"/>
            <a:ext cx="3997235" cy="35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4cdn.hu/kraken/image/upload/s--0_5YmC9i--/7S1QAOw0FbwCAU8ss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16" y="2226469"/>
            <a:ext cx="3856868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9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1047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A település felkészülése a gyermekek online tanulásának támogatására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Települési szinten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dirty="0"/>
              <a:t>Közös tanfolyamok szervezése szülők és pedagógusok számára az együttműködés és a kölcsönös támogatás lehetőségeiről</a:t>
            </a:r>
          </a:p>
          <a:p>
            <a:pPr marL="0" indent="0">
              <a:buNone/>
            </a:pPr>
            <a:r>
              <a:rPr lang="hu-HU" sz="1500" dirty="0"/>
              <a:t>1.Ismerd meg az online tanulás világát!</a:t>
            </a:r>
          </a:p>
          <a:p>
            <a:pPr marL="0" indent="0">
              <a:buNone/>
            </a:pPr>
            <a:r>
              <a:rPr lang="hu-HU" sz="1500" dirty="0"/>
              <a:t>2. Hogyan segítheted gyermeked online tanulását?</a:t>
            </a:r>
          </a:p>
          <a:p>
            <a:pPr marL="0" indent="0">
              <a:buNone/>
            </a:pPr>
            <a:r>
              <a:rPr lang="hu-HU" sz="1500" dirty="0"/>
              <a:t>(Célszerű emellett a szülők számára módszertani kiadványt is megjelentetni.)</a:t>
            </a:r>
          </a:p>
          <a:p>
            <a:pPr marL="0" indent="0">
              <a:buNone/>
            </a:pPr>
            <a:r>
              <a:rPr lang="hu-HU" sz="1500" dirty="0"/>
              <a:t>3. A helyi médiumok szerepvállalásának támogatása az online oktatásban</a:t>
            </a:r>
          </a:p>
          <a:p>
            <a:endParaRPr lang="hu-HU" sz="1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Hogyan hidalhatók át a nehézségek?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indent="-342900">
              <a:buAutoNum type="arabicPeriod"/>
            </a:pPr>
            <a:r>
              <a:rPr lang="hu-HU" sz="1500" dirty="0"/>
              <a:t>Ha nem állnak rendelkezésre digitális eszközök:</a:t>
            </a:r>
          </a:p>
          <a:p>
            <a:pPr indent="-342900">
              <a:buAutoNum type="alphaLcPeriod"/>
            </a:pPr>
            <a:r>
              <a:rPr lang="hu-HU" sz="1500" dirty="0"/>
              <a:t>A tananyag (tanulási módszertani útmutatók, feladatlapok stb.) papíralapú biztosítása és eljuttatása a tanulók számára</a:t>
            </a:r>
          </a:p>
          <a:p>
            <a:pPr indent="-342900">
              <a:buAutoNum type="alphaLcPeriod"/>
            </a:pPr>
            <a:r>
              <a:rPr lang="hu-HU" sz="1500" dirty="0"/>
              <a:t>A tanulók egyéni támogatása telefonon keresztül</a:t>
            </a:r>
          </a:p>
          <a:p>
            <a:pPr indent="-342900">
              <a:buAutoNum type="alphaLcPeriod"/>
            </a:pPr>
            <a:r>
              <a:rPr lang="hu-HU" sz="1500" dirty="0"/>
              <a:t>A helyi tv bevonása az online oktatásba</a:t>
            </a:r>
          </a:p>
          <a:p>
            <a:pPr marL="0" indent="0">
              <a:buNone/>
            </a:pPr>
            <a:endParaRPr lang="hu-HU" sz="180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42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-83126"/>
            <a:ext cx="7886700" cy="1773816"/>
          </a:xfrm>
        </p:spPr>
        <p:txBody>
          <a:bodyPr>
            <a:normAutofit/>
          </a:bodyPr>
          <a:lstStyle/>
          <a:p>
            <a:pPr algn="ctr"/>
            <a:r>
              <a:rPr lang="hu-HU" sz="1800" b="1" dirty="0">
                <a:solidFill>
                  <a:schemeClr val="bg1"/>
                </a:solidFill>
              </a:rPr>
              <a:t>Mit tudunk és mit nem tudunk az online oktatásban pedagógiai módszerekkel és informatikai eszközökkel támogatni?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Amit biztosítani kell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500" dirty="0"/>
              <a:t>A tanárok és a tanulók számára </a:t>
            </a:r>
          </a:p>
          <a:p>
            <a:pPr indent="-342900">
              <a:buAutoNum type="alphaLcPeriod"/>
            </a:pPr>
            <a:r>
              <a:rPr lang="hu-HU" sz="1500" dirty="0"/>
              <a:t>A kapcsolatteremtés lehetősége (internet),</a:t>
            </a:r>
          </a:p>
          <a:p>
            <a:pPr indent="-342900">
              <a:buAutoNum type="alphaLcPeriod"/>
            </a:pPr>
            <a:r>
              <a:rPr lang="hu-HU" sz="1500" dirty="0"/>
              <a:t>Eszközökkel történő ellátottság (laptop, okostelefon)</a:t>
            </a:r>
          </a:p>
          <a:p>
            <a:pPr indent="-342900">
              <a:buAutoNum type="alphaLcPeriod"/>
            </a:pPr>
            <a:r>
              <a:rPr lang="hu-HU" sz="1500" dirty="0"/>
              <a:t>Közvetíthető tananyag</a:t>
            </a:r>
          </a:p>
          <a:p>
            <a:pPr indent="-342900">
              <a:buAutoNum type="alphaLcPeriod"/>
            </a:pPr>
            <a:r>
              <a:rPr lang="hu-HU" sz="1500" dirty="0"/>
              <a:t>Elérhető adatbázisok (pl. könyvtárak, digitális archívumok, filmek, virtuálisan bejárható múzeumok stb.)</a:t>
            </a:r>
          </a:p>
          <a:p>
            <a:pPr indent="-342900">
              <a:buAutoNum type="alphaLcPeriod"/>
            </a:pPr>
            <a:endParaRPr lang="hu-HU" sz="15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Amire kevesebb a ráhatásunk: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sz="1500" dirty="0"/>
              <a:t>A tanulók folyamatos jelenlétének biztosítása az online foglalkozásokon</a:t>
            </a:r>
          </a:p>
          <a:p>
            <a:r>
              <a:rPr lang="hu-HU" sz="1500" dirty="0"/>
              <a:t>A tanulók egyéni tanulásához szükséges motiváció fenntartása,</a:t>
            </a:r>
          </a:p>
          <a:p>
            <a:r>
              <a:rPr lang="hu-HU" sz="1500" dirty="0"/>
              <a:t>A kapott feladatok megoldásához szükséges támogatás biztosítása</a:t>
            </a:r>
          </a:p>
          <a:p>
            <a:r>
              <a:rPr lang="hu-HU" sz="1500" dirty="0"/>
              <a:t>A tanulók otthoni eszközellátottsága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60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1800" b="1" dirty="0" smtClean="0">
                <a:solidFill>
                  <a:schemeClr val="bg1"/>
                </a:solidFill>
              </a:rPr>
              <a:t>…</a:t>
            </a:r>
            <a:r>
              <a:rPr lang="hu-HU" sz="1800" b="1" dirty="0">
                <a:solidFill>
                  <a:schemeClr val="bg1"/>
                </a:solidFill>
              </a:rPr>
              <a:t>és amiről mindenképpen beszélni kell: a digitális analfabetizmus kérdése az iskolákban, legyen szó felnőttekről vagy gyermekekről!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500" dirty="0"/>
              <a:t>Miről is van szó?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736056"/>
            <a:ext cx="3868340" cy="32574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5400" dirty="0"/>
              <a:t>A </a:t>
            </a:r>
            <a:r>
              <a:rPr lang="hu-HU" sz="5400" b="1" dirty="0"/>
              <a:t>digitális analfabetizmust</a:t>
            </a:r>
            <a:r>
              <a:rPr lang="hu-HU" sz="5400" dirty="0"/>
              <a:t> olyan együttes kompetenciák hiánya, amelyek nélkül a gyermekek és a felnőttek nem tudják magabiztosan és hatékonyan  használni a digitális eszközök nyújtotta lehetőségeket, mint például az</a:t>
            </a:r>
          </a:p>
          <a:p>
            <a:r>
              <a:rPr lang="hu-HU" sz="5400" dirty="0"/>
              <a:t>okos-telefonokat, </a:t>
            </a:r>
          </a:p>
          <a:p>
            <a:r>
              <a:rPr lang="hu-HU" sz="5400" dirty="0"/>
              <a:t>táblagépeket, </a:t>
            </a:r>
          </a:p>
          <a:p>
            <a:r>
              <a:rPr lang="hu-HU" sz="5400" dirty="0"/>
              <a:t>laptopokat, </a:t>
            </a:r>
          </a:p>
          <a:p>
            <a:r>
              <a:rPr lang="hu-HU" sz="5400" dirty="0"/>
              <a:t>asztali gépeket, </a:t>
            </a:r>
          </a:p>
          <a:p>
            <a:r>
              <a:rPr lang="hu-HU" sz="5400" dirty="0"/>
              <a:t>internetet, vagy  </a:t>
            </a:r>
          </a:p>
          <a:p>
            <a:r>
              <a:rPr lang="hu-HU" sz="5400" dirty="0"/>
              <a:t>különféle applikációkat </a:t>
            </a:r>
          </a:p>
          <a:p>
            <a:pPr marL="0" indent="0">
              <a:buNone/>
            </a:pPr>
            <a:r>
              <a:rPr lang="hu-HU" sz="5400" dirty="0"/>
              <a:t>abból a célból, hogy kommunikálni tudjanak egymással vagy feladatokat/problémákat oldjon meg önállóan vagy másokkal együttműködve.</a:t>
            </a:r>
          </a:p>
          <a:p>
            <a:pPr marL="0" indent="0">
              <a:buNone/>
            </a:pPr>
            <a:endParaRPr lang="hu-HU" sz="675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1500" dirty="0"/>
              <a:t>Mit tehetünk ezen a területen?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57175" indent="-257175">
              <a:buAutoNum type="arabicPeriod"/>
            </a:pPr>
            <a:r>
              <a:rPr lang="hu-HU" sz="1350" dirty="0"/>
              <a:t>Át kell gondolni a tanterveket, és lehetőség szerint felgyorsítani minden évfolyamon azoknak a tanulóknak az informatikai oktatását - akiknél a pedagógusok már eddig is komoly hiányokat észleltek az informatikai eszközök használatában -mindaddig, amíg lehetőség van jelenléti oktatásra.</a:t>
            </a:r>
          </a:p>
          <a:p>
            <a:pPr marL="257175" indent="-257175">
              <a:buAutoNum type="arabicPeriod"/>
            </a:pPr>
            <a:r>
              <a:rPr lang="hu-HU" sz="1350" dirty="0"/>
              <a:t>Célszerű – az iskolában vagy a településen – elérhető informatikusok bevonásával azoknak a pedagógusnak is intenzív képzést biztosítani, akiknek az esetében e nélkül bizonytalanná válhatna az online oktatás.</a:t>
            </a:r>
          </a:p>
          <a:p>
            <a:pPr marL="0" indent="0">
              <a:buNone/>
            </a:pPr>
            <a:endParaRPr lang="hu-HU" sz="135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73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95F30A-720D-8E4B-83E9-D7C934B9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Mit tehet a kiemelt program?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E79A1D-D728-474B-9116-5E68FC699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8069394" cy="3263504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már működő Közösségi Házak tanulástámogató tevékenységének megerősítése</a:t>
            </a:r>
          </a:p>
          <a:p>
            <a:r>
              <a:rPr lang="hu-HU" dirty="0"/>
              <a:t>Együttműködési lehetőségek keresése azokon a településeken, járásokban, ahol nincsenek elérhető közelségben KH-k a tanulástámogató tevékenység helyszínének biztosítására</a:t>
            </a:r>
          </a:p>
          <a:p>
            <a:r>
              <a:rPr lang="hu-HU" dirty="0"/>
              <a:t>Szakmai ajánlás kidolgozása a tanulástámogató tevékenység megszervezéséhez</a:t>
            </a:r>
          </a:p>
          <a:p>
            <a:r>
              <a:rPr lang="hu-HU" dirty="0"/>
              <a:t>A már kidolgozásra került 30 órás tanulást támogató program megszervezése az érintett településeken, járásokban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3953638-08F7-7C4D-90AB-5E1EDF62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31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623054" y="1086678"/>
            <a:ext cx="7632848" cy="2016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hu-HU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KÖSZÖNÖM A FIGYELMET!</a:t>
            </a:r>
          </a:p>
        </p:txBody>
      </p:sp>
      <p:sp>
        <p:nvSpPr>
          <p:cNvPr id="320" name="Shape 320"/>
          <p:cNvSpPr/>
          <p:nvPr/>
        </p:nvSpPr>
        <p:spPr>
          <a:xfrm>
            <a:off x="748071" y="3682152"/>
            <a:ext cx="6306613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Kovács Erika - szakmai vezető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u-HU" sz="1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rika1.kovacs@</a:t>
            </a:r>
            <a:r>
              <a:rPr lang="hu-HU" sz="14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tef.gov.hu</a:t>
            </a:r>
            <a:endParaRPr lang="hu-HU"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hu-HU" sz="1400" b="1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Integrált </a:t>
            </a:r>
            <a:r>
              <a:rPr lang="hu-HU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u-HU" sz="1400" b="1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yermekprogramok </a:t>
            </a:r>
            <a:r>
              <a:rPr lang="hu-HU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szakmai támogatása”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EFOP-1.4.1-15-2016-00001</a:t>
            </a:r>
            <a:endParaRPr lang="hu-HU"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152400" y="1086678"/>
            <a:ext cx="8991600" cy="2245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endParaRPr lang="hu-HU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331304" y="-1683026"/>
            <a:ext cx="8965096" cy="18354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hu-HU" sz="900" b="0" i="0" u="none" strike="noStrike" cap="none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kovacs.erika@szgyf.gov.hu</a:t>
            </a:r>
            <a:r>
              <a:rPr lang="hu-HU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23" name="Shape 323"/>
          <p:cNvSpPr/>
          <p:nvPr/>
        </p:nvSpPr>
        <p:spPr>
          <a:xfrm>
            <a:off x="331304" y="-11264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25000"/>
              <a:buFont typeface="Arial"/>
              <a:buNone/>
            </a:pPr>
            <a:r>
              <a:rPr lang="hu-HU" sz="900" b="0" i="0" u="none" strike="noStrike" cap="none" dirty="0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kovacs.erika@szgyf.gov.</a:t>
            </a:r>
            <a:endParaRPr lang="hu-HU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Mi változott meg?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102" y="2501548"/>
            <a:ext cx="3871296" cy="2999492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000" dirty="0"/>
              <a:t>Bizonytalanság</a:t>
            </a:r>
          </a:p>
          <a:p>
            <a:r>
              <a:rPr lang="hu-HU" sz="2000" dirty="0"/>
              <a:t>Tanácstalanság</a:t>
            </a:r>
          </a:p>
          <a:p>
            <a:r>
              <a:rPr lang="hu-HU" sz="2000" dirty="0"/>
              <a:t>Jogszabályok </a:t>
            </a:r>
            <a:r>
              <a:rPr lang="hu-HU" sz="2000" dirty="0" smtClean="0"/>
              <a:t>változása v. nem változása, értelmezése</a:t>
            </a:r>
          </a:p>
          <a:p>
            <a:r>
              <a:rPr lang="hu-HU" sz="2000" dirty="0" smtClean="0"/>
              <a:t>Projektek újra értelmezése</a:t>
            </a:r>
            <a:endParaRPr lang="hu-HU" sz="2000" dirty="0"/>
          </a:p>
          <a:p>
            <a:endParaRPr lang="hu-HU" dirty="0" smtClean="0"/>
          </a:p>
          <a:p>
            <a:endParaRPr lang="hu-HU" dirty="0"/>
          </a:p>
          <a:p>
            <a:pPr marL="203200" indent="0">
              <a:buNone/>
            </a:pPr>
            <a:endParaRPr lang="hu-HU" sz="2000" dirty="0" smtClean="0"/>
          </a:p>
          <a:p>
            <a:pPr marL="203200" indent="0">
              <a:buNone/>
            </a:pPr>
            <a:endParaRPr lang="hu-HU" sz="2000" dirty="0" smtClean="0"/>
          </a:p>
          <a:p>
            <a:pPr marL="203200" indent="0">
              <a:buNone/>
            </a:pPr>
            <a:r>
              <a:rPr lang="hu-HU" sz="2000" dirty="0" smtClean="0"/>
              <a:t>Mit kell tennem?</a:t>
            </a:r>
          </a:p>
          <a:p>
            <a:pPr marL="203200" indent="0">
              <a:buNone/>
            </a:pPr>
            <a:r>
              <a:rPr lang="hu-HU" sz="2000" dirty="0" smtClean="0"/>
              <a:t>Jól teszem-e amit teszek?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6342610" y="3690850"/>
            <a:ext cx="471955" cy="799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879571" y="4537694"/>
            <a:ext cx="3125259" cy="7215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/>
              <a:t>Félelem, szorongás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61387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5390" y="133322"/>
            <a:ext cx="8229600" cy="1143000"/>
          </a:xfrm>
        </p:spPr>
        <p:txBody>
          <a:bodyPr/>
          <a:lstStyle/>
          <a:p>
            <a:r>
              <a:rPr lang="hu-HU" sz="2400" dirty="0" smtClean="0">
                <a:solidFill>
                  <a:schemeClr val="bg1"/>
                </a:solidFill>
              </a:rPr>
              <a:t>Mi változott meg a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hátrányos helyzetben élő emberek, gyerekek, életében?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endParaRPr lang="hu-HU" dirty="0" smtClean="0"/>
          </a:p>
          <a:p>
            <a:pPr marL="203200" indent="0">
              <a:buNone/>
            </a:pPr>
            <a:r>
              <a:rPr lang="hu-HU" dirty="0" smtClean="0"/>
              <a:t>Hiányok növekednek(</a:t>
            </a:r>
            <a:r>
              <a:rPr lang="hu-HU" dirty="0" err="1" smtClean="0"/>
              <a:t>információ,eszköz</a:t>
            </a:r>
            <a:r>
              <a:rPr lang="hu-HU" dirty="0" smtClean="0"/>
              <a:t>, élelmiszer</a:t>
            </a:r>
          </a:p>
          <a:p>
            <a:pPr marL="203200" indent="0">
              <a:buNone/>
            </a:pPr>
            <a:r>
              <a:rPr lang="hu-HU" dirty="0" smtClean="0"/>
              <a:t>Támogatók személyes jelenlét hiánya,</a:t>
            </a:r>
            <a:r>
              <a:rPr lang="hu-HU" dirty="0"/>
              <a:t> esetlegessége </a:t>
            </a:r>
          </a:p>
          <a:p>
            <a:pPr marL="20320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203200" indent="0" algn="ctr">
              <a:buNone/>
            </a:pPr>
            <a:r>
              <a:rPr lang="hu-HU" dirty="0" smtClean="0"/>
              <a:t>HÁTRÁNYOK fokozódása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387874" y="41541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69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Az online tanulás fogalma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056709" y="2226469"/>
            <a:ext cx="5458642" cy="32635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1350" b="1" dirty="0"/>
              <a:t>Milyen tanulási forma tekinthető E-</a:t>
            </a:r>
            <a:r>
              <a:rPr lang="hu-HU" sz="1350" b="1" dirty="0" err="1"/>
              <a:t>learningnek</a:t>
            </a:r>
            <a:r>
              <a:rPr lang="hu-HU" sz="1350" b="1" dirty="0"/>
              <a:t>? </a:t>
            </a:r>
          </a:p>
          <a:p>
            <a:pPr marL="0" indent="0" algn="just">
              <a:buNone/>
            </a:pPr>
            <a:r>
              <a:rPr lang="hu-HU" sz="1350" dirty="0"/>
              <a:t>Olyan tanítási és tanulási forma, amiben a tananyag feldolgozásához, bemutatásához: a szemléltetéshez vagy akár a kommunikációhoz digitális médiumokat (például DVD, CD-ROM, Internet) használunk. </a:t>
            </a:r>
          </a:p>
          <a:p>
            <a:pPr marL="0" indent="0" algn="just">
              <a:buNone/>
            </a:pPr>
            <a:r>
              <a:rPr lang="hu-HU" sz="1350" dirty="0"/>
              <a:t>Az </a:t>
            </a:r>
            <a:r>
              <a:rPr lang="hu-HU" sz="1350" b="1" dirty="0"/>
              <a:t>e-</a:t>
            </a:r>
            <a:r>
              <a:rPr lang="hu-HU" sz="1350" b="1" dirty="0" err="1"/>
              <a:t>learning</a:t>
            </a:r>
            <a:r>
              <a:rPr lang="hu-HU" sz="1350" b="1" dirty="0"/>
              <a:t> szinonimájaként az online tanulás</a:t>
            </a:r>
            <a:r>
              <a:rPr lang="hu-HU" sz="1350" dirty="0"/>
              <a:t>, távtanulás, számítógéppel támogatott tanulás (Computer </a:t>
            </a:r>
            <a:r>
              <a:rPr lang="hu-HU" sz="1350" dirty="0" err="1"/>
              <a:t>Based</a:t>
            </a:r>
            <a:r>
              <a:rPr lang="hu-HU" sz="1350" dirty="0"/>
              <a:t> </a:t>
            </a:r>
            <a:r>
              <a:rPr lang="hu-HU" sz="1350" dirty="0" err="1"/>
              <a:t>Training</a:t>
            </a:r>
            <a:r>
              <a:rPr lang="hu-HU" sz="1350" dirty="0"/>
              <a:t>), multimédia alapú tanulás stb. kifejezések is használatosak.</a:t>
            </a:r>
          </a:p>
          <a:p>
            <a:pPr marL="0" indent="0" algn="just">
              <a:buNone/>
            </a:pPr>
            <a:r>
              <a:rPr lang="hu-HU" sz="1350" b="1" dirty="0"/>
              <a:t>Az e-</a:t>
            </a:r>
            <a:r>
              <a:rPr lang="hu-HU" sz="1350" b="1" dirty="0" err="1"/>
              <a:t>learning</a:t>
            </a:r>
            <a:r>
              <a:rPr lang="hu-HU" sz="1350" b="1" dirty="0"/>
              <a:t> rendszereknek két fő típusa különíthető el:</a:t>
            </a:r>
          </a:p>
          <a:p>
            <a:pPr marL="0" indent="0" algn="just">
              <a:buNone/>
            </a:pPr>
            <a:r>
              <a:rPr lang="hu-HU" sz="1350" dirty="0"/>
              <a:t> a. A </a:t>
            </a:r>
            <a:r>
              <a:rPr lang="hu-HU" sz="1350" b="1" dirty="0"/>
              <a:t>szinkron képzés </a:t>
            </a:r>
            <a:r>
              <a:rPr lang="hu-HU" sz="1350" dirty="0"/>
              <a:t>során egy időben van jelen a tanulási/tanítási folyamatban a tanár és a tanuló, ami lehetővé teszi, hogy a hallgató azonnal kérdést tegyen fel az oktatónak. Hátránya azonban az, hogy időben kötött. </a:t>
            </a:r>
          </a:p>
          <a:p>
            <a:pPr marL="0" indent="0" algn="just">
              <a:buNone/>
            </a:pPr>
            <a:r>
              <a:rPr lang="hu-HU" sz="1350" dirty="0"/>
              <a:t>b. Az </a:t>
            </a:r>
            <a:r>
              <a:rPr lang="hu-HU" sz="1350" b="1" dirty="0"/>
              <a:t>aszinkron képzés </a:t>
            </a:r>
            <a:r>
              <a:rPr lang="hu-HU" sz="1350" dirty="0"/>
              <a:t>ezzel ellentétben azt az e-</a:t>
            </a:r>
            <a:r>
              <a:rPr lang="hu-HU" sz="1350" dirty="0" err="1"/>
              <a:t>learning</a:t>
            </a:r>
            <a:r>
              <a:rPr lang="hu-HU" sz="1350" dirty="0"/>
              <a:t> képzési formát jelenti, amikor a tanár és a tanuló időben és térben is teljesen elkülönül, tehát a hallgató önállóan és egyedül tanul.</a:t>
            </a:r>
          </a:p>
        </p:txBody>
      </p:sp>
      <p:pic>
        <p:nvPicPr>
          <p:cNvPr id="1026" name="Picture 2" descr="Hatalmas pacsi a tanárainknak!&quot; – Egyszerre kihívás és csapatmunka a digitális  oktatás | 24.h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5" y="2125266"/>
            <a:ext cx="2606040" cy="14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dély.ma | Nelu Tătaru: Az online oktatásba kapcsolódhat be az a gyerek,  aki krónikus beteg, vagy idős személyekkel lakik együ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3590593"/>
            <a:ext cx="2728504" cy="18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21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83445"/>
            <a:ext cx="8229600" cy="1143000"/>
          </a:xfrm>
        </p:spPr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Mi az ami alapvetően </a:t>
            </a:r>
            <a:r>
              <a:rPr lang="hu-HU" sz="3600" dirty="0" smtClean="0">
                <a:solidFill>
                  <a:schemeClr val="bg1"/>
                </a:solidFill>
              </a:rPr>
              <a:t>megváltozik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az online oktatás során?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574" y="1845426"/>
            <a:ext cx="6096851" cy="39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9" y="1646635"/>
            <a:ext cx="6267791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 rot="4183405">
            <a:off x="2486026" y="2301955"/>
            <a:ext cx="922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900">
                <a:solidFill>
                  <a:schemeClr val="bg1"/>
                </a:solidFill>
              </a:rPr>
              <a:t>együttműködés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988129" y="1484711"/>
            <a:ext cx="1799375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050" b="1" dirty="0"/>
              <a:t>Mi lesz az, ami felértékelődik? </a:t>
            </a:r>
            <a:r>
              <a:rPr lang="hu-HU" altLang="hu-HU" sz="1200" dirty="0"/>
              <a:t>Együttműködés eszközhasználattal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 dirty="0"/>
              <a:t>Tudásmenedzsment –törekvés a hatékony egyéni tanulásra</a:t>
            </a:r>
          </a:p>
          <a:p>
            <a:pPr eaLnBrk="1" hangingPunct="1">
              <a:spcBef>
                <a:spcPct val="50000"/>
              </a:spcBef>
            </a:pPr>
            <a:endParaRPr lang="hu-HU" altLang="hu-HU" sz="1050" dirty="0"/>
          </a:p>
          <a:p>
            <a:pPr eaLnBrk="1" hangingPunct="1">
              <a:spcBef>
                <a:spcPct val="50000"/>
              </a:spcBef>
            </a:pPr>
            <a:endParaRPr lang="hu-HU" altLang="hu-HU" sz="1050" dirty="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762376" y="3375422"/>
            <a:ext cx="7024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050"/>
              <a:t>oktató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786564" y="3158729"/>
            <a:ext cx="917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könyvtár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786563" y="4887517"/>
            <a:ext cx="809625" cy="27699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internet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057775" y="5319713"/>
            <a:ext cx="1243013" cy="27699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Tudás portás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004197" y="4346973"/>
            <a:ext cx="789774" cy="27699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 dirty="0"/>
              <a:t>tanuló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977880" y="5211367"/>
            <a:ext cx="810815" cy="27699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szakértő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275411" y="4617244"/>
            <a:ext cx="702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/>
              <a:t>osztály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5868592" y="2402681"/>
            <a:ext cx="24300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050" b="1">
                <a:latin typeface="Algerian" panose="04020705040A02060702" pitchFamily="82" charset="0"/>
              </a:rPr>
              <a:t>Tanulási teljesítmény támogatása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1385887" y="4832747"/>
            <a:ext cx="17287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050" b="1">
                <a:latin typeface="Algerian" panose="04020705040A02060702" pitchFamily="82" charset="0"/>
              </a:rPr>
              <a:t>Tudás környezet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6</a:t>
            </a:fld>
            <a:endParaRPr lang="hu-HU"/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2351314" y="2130878"/>
            <a:ext cx="763361" cy="27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V="1">
            <a:off x="2057401" y="2689316"/>
            <a:ext cx="930728" cy="5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693920" y="-4659"/>
            <a:ext cx="6567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az ami alapvetően megváltozik</a:t>
            </a:r>
            <a:b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online oktatás során?</a:t>
            </a:r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4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Pedagógusok módszertani támogatása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AutoNum type="alphaLcPeriod"/>
            </a:pPr>
            <a:r>
              <a:rPr lang="hu-HU" sz="1500" dirty="0" smtClean="0"/>
              <a:t>Elősegíteni </a:t>
            </a:r>
            <a:r>
              <a:rPr lang="hu-HU" sz="1500" dirty="0"/>
              <a:t>az alkalmazkodást a nem </a:t>
            </a:r>
            <a:r>
              <a:rPr lang="hu-HU" sz="1500" dirty="0" err="1"/>
              <a:t>tantermi</a:t>
            </a:r>
            <a:r>
              <a:rPr lang="hu-HU" sz="1500" dirty="0"/>
              <a:t>, személyes jelenlétet kívánó tanításhoz/tanuláshoz,</a:t>
            </a:r>
          </a:p>
          <a:p>
            <a:pPr indent="-342900">
              <a:buAutoNum type="alphaLcPeriod"/>
            </a:pPr>
            <a:r>
              <a:rPr lang="hu-HU" sz="1500" dirty="0"/>
              <a:t>valamint támogatni az egyénileg történő tanítást/tanulást, amely – a tanárok és a tanulótársak közvetlen hiánya miatt – új tanulási technikát és különösen erős egyéni – a diákok számára a tanulás iránt elkötelezett – motivációt feltételez.</a:t>
            </a:r>
          </a:p>
          <a:p>
            <a:pPr indent="-342900">
              <a:buAutoNum type="alphaLcPeriod"/>
            </a:pPr>
            <a:endParaRPr lang="hu-HU" sz="1500" dirty="0"/>
          </a:p>
          <a:p>
            <a:pPr marL="0" indent="0">
              <a:buNone/>
            </a:pPr>
            <a:endParaRPr lang="hu-HU" sz="15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28" y="2983633"/>
            <a:ext cx="3325092" cy="3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u-HU" altLang="hu-HU" sz="2400" b="1" dirty="0" smtClean="0">
                <a:solidFill>
                  <a:schemeClr val="bg1"/>
                </a:solidFill>
              </a:rPr>
              <a:t>Miben </a:t>
            </a:r>
            <a:r>
              <a:rPr lang="hu-HU" altLang="hu-HU" sz="2400" b="1" dirty="0">
                <a:solidFill>
                  <a:schemeClr val="bg1"/>
                </a:solidFill>
              </a:rPr>
              <a:t>kell a pedagógusokat támogatni?</a:t>
            </a:r>
          </a:p>
        </p:txBody>
      </p:sp>
      <p:sp>
        <p:nvSpPr>
          <p:cNvPr id="10035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hu-HU" altLang="hu-HU" sz="1425" b="1" dirty="0"/>
              <a:t>A tanulók közötti különbségeket figyelembe vevő tananyagtervezés és a különbségekből adódó speciális feladatok kialakítása</a:t>
            </a:r>
          </a:p>
          <a:p>
            <a:pPr marL="0" indent="0">
              <a:buNone/>
            </a:pPr>
            <a:r>
              <a:rPr lang="hu-HU" altLang="hu-HU" sz="1050" b="1" dirty="0"/>
              <a:t>Amire célszerű figyelni: </a:t>
            </a:r>
            <a:r>
              <a:rPr lang="hu-HU" altLang="hu-HU" sz="1050" dirty="0"/>
              <a:t>Eltérő képesség, aktuális tudásszint, tantárgyi érdeklődés, speciális érdeklődés , motiváció, általános kulturális, szociális, érzelmi háttér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425" b="1" dirty="0"/>
              <a:t>2. A tanulók tanulását támogató módszertan kidolgozása</a:t>
            </a:r>
          </a:p>
          <a:p>
            <a:r>
              <a:rPr lang="hu-HU" altLang="hu-HU" sz="1050" dirty="0"/>
              <a:t>Eltérő feladatok kidolgozása, speciális fejlesztő eljárások alkalmazása egyéni kapcsolattartással</a:t>
            </a:r>
          </a:p>
          <a:p>
            <a:pPr eaLnBrk="1" hangingPunct="1"/>
            <a:r>
              <a:rPr lang="hu-HU" altLang="hu-HU" sz="1050" dirty="0"/>
              <a:t>A tudás és technikai jellegű hiányok, elmaradások pótlása </a:t>
            </a:r>
          </a:p>
          <a:p>
            <a:pPr eaLnBrk="1" hangingPunct="1"/>
            <a:r>
              <a:rPr lang="hu-HU" altLang="hu-HU" sz="1050" dirty="0"/>
              <a:t>Az online tanulással kapcsolatos szorongás, negatív énkép, bizonytalanság oldása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425" b="1" dirty="0"/>
              <a:t>3. Az egyéni (otthoni)  online tanuláshoz szükséges motivációk erősítése</a:t>
            </a:r>
          </a:p>
          <a:p>
            <a:pPr eaLnBrk="1" hangingPunct="1"/>
            <a:r>
              <a:rPr lang="hu-HU" altLang="hu-HU" sz="1050" dirty="0"/>
              <a:t>Törekvés a feladatok tartalmi és nehézségi fokának a változatosságára</a:t>
            </a:r>
          </a:p>
          <a:p>
            <a:pPr eaLnBrk="1" hangingPunct="1"/>
            <a:r>
              <a:rPr lang="hu-HU" altLang="hu-HU" sz="1050" dirty="0"/>
              <a:t>A tananyag </a:t>
            </a:r>
            <a:r>
              <a:rPr lang="hu-HU" altLang="hu-HU" sz="1050" dirty="0" err="1"/>
              <a:t>vonzerejének</a:t>
            </a:r>
            <a:r>
              <a:rPr lang="hu-HU" altLang="hu-HU" sz="1050" dirty="0"/>
              <a:t> kialakítása érdeklődést felkeltő , változatos tartalmi elemek alkalmazásával</a:t>
            </a:r>
          </a:p>
          <a:p>
            <a:pPr eaLnBrk="1" hangingPunct="1"/>
            <a:r>
              <a:rPr lang="hu-HU" altLang="hu-HU" sz="1050" dirty="0"/>
              <a:t>A várható tanulási nehézségek leküzdéséhez szükséges módszerek kidolgozása (pl. a tanulók egymástól történő tanulásának erősítése)</a:t>
            </a:r>
          </a:p>
          <a:p>
            <a:pPr eaLnBrk="1" hangingPunct="1"/>
            <a:r>
              <a:rPr lang="hu-HU" altLang="hu-HU" sz="1050" dirty="0"/>
              <a:t>Különböző munkaformáknak támogatása (pl.páros tanulás, kiscsoportok létrehozása, szülők bevonása </a:t>
            </a:r>
            <a:r>
              <a:rPr lang="hu-HU" altLang="hu-HU" sz="1050" dirty="0" err="1"/>
              <a:t>tutori</a:t>
            </a:r>
            <a:r>
              <a:rPr lang="hu-HU" altLang="hu-HU" sz="1050" dirty="0"/>
              <a:t> szerepben stb.) az online tanulásban</a:t>
            </a:r>
          </a:p>
          <a:p>
            <a:pPr eaLnBrk="1" hangingPunct="1"/>
            <a:r>
              <a:rPr lang="hu-HU" altLang="hu-HU" sz="1050" dirty="0"/>
              <a:t>Közös tananyag és tanulástervezés a tanulókkal</a:t>
            </a:r>
          </a:p>
          <a:p>
            <a:pPr eaLnBrk="1" hangingPunct="1"/>
            <a:endParaRPr lang="hu-HU" altLang="hu-HU" sz="1200" dirty="0"/>
          </a:p>
          <a:p>
            <a:pPr eaLnBrk="1" hangingPunct="1"/>
            <a:endParaRPr lang="hu-HU" altLang="hu-HU" sz="1200" dirty="0"/>
          </a:p>
          <a:p>
            <a:pPr eaLnBrk="1" hangingPunct="1"/>
            <a:endParaRPr lang="hu-HU" altLang="hu-HU" sz="12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FD94C4-2309-4BB6-BDF9-C895EAC14916}" type="slidenum">
              <a:rPr lang="hu-HU" altLang="hu-H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hu-HU" altLang="hu-H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206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Az online tanítás támogatásának egyéb lehetőségei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tantárgyi tervezés átgondolása az online tanításban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321" y="2855511"/>
            <a:ext cx="4223861" cy="2769002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Az online tanórák tervezésének módszertana 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CC0-A7E9-46AC-97F9-9C01BEFA2B44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8" name="Tartalom helye 4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29150" y="2736058"/>
          <a:ext cx="3886200" cy="3495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757239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344961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17314060"/>
                    </a:ext>
                  </a:extLst>
                </a:gridCol>
              </a:tblGrid>
              <a:tr h="2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Idő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Tevékenység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Alkalmazás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2704550715"/>
                  </a:ext>
                </a:extLst>
              </a:tr>
              <a:tr h="436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0 – 10 perc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Bejelentkezés, ráhangolódás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pl. jitsi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3247693536"/>
                  </a:ext>
                </a:extLst>
              </a:tr>
              <a:tr h="436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11 – 20 perc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ismétlés, tesztek, motiváció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Pl. mentimeter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1420734238"/>
                  </a:ext>
                </a:extLst>
              </a:tr>
              <a:tr h="583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21 – 30 perc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online prezentáció, video közös megtekintése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pl. sway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491747338"/>
                  </a:ext>
                </a:extLst>
              </a:tr>
              <a:tr h="289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31 – 40 perc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feladatok megoldása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 dirty="0">
                          <a:effectLst/>
                        </a:rPr>
                        <a:t>pl. </a:t>
                      </a:r>
                      <a:r>
                        <a:rPr lang="hu-HU" sz="900" dirty="0" err="1">
                          <a:effectLst/>
                        </a:rPr>
                        <a:t>redmenta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1844708941"/>
                  </a:ext>
                </a:extLst>
              </a:tr>
              <a:tr h="583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41 – 45 perc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 dirty="0">
                          <a:effectLst/>
                        </a:rPr>
                        <a:t>értékelés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 dirty="0">
                          <a:effectLst/>
                        </a:rPr>
                        <a:t>szóban vagy írásban mindenkinek személyesen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4059756512"/>
                  </a:ext>
                </a:extLst>
              </a:tr>
              <a:tr h="87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>
                          <a:effectLst/>
                        </a:rPr>
                        <a:t>elköszönés, jitsi bezárása, esetlegesen az óra rögzítése és annak megosztása az osztálycsoportban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hu-HU" sz="900" dirty="0">
                          <a:effectLst/>
                        </a:rPr>
                        <a:t>pl. </a:t>
                      </a:r>
                      <a:r>
                        <a:rPr lang="hu-HU" sz="900" dirty="0" err="1">
                          <a:effectLst/>
                        </a:rPr>
                        <a:t>jitsi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38" marR="71438" marT="71438" marB="71438" anchor="ctr"/>
                </a:tc>
                <a:extLst>
                  <a:ext uri="{0D108BD9-81ED-4DB2-BD59-A6C34878D82A}">
                    <a16:rowId xmlns:a16="http://schemas.microsoft.com/office/drawing/2014/main" val="2037063037"/>
                  </a:ext>
                </a:extLst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629841" y="5624512"/>
            <a:ext cx="3269422" cy="376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/>
              <a:t>Forrás: Kiss Márta/BME</a:t>
            </a:r>
          </a:p>
        </p:txBody>
      </p:sp>
    </p:spTree>
    <p:extLst>
      <p:ext uri="{BB962C8B-B14F-4D97-AF65-F5344CB8AC3E}">
        <p14:creationId xmlns:p14="http://schemas.microsoft.com/office/powerpoint/2010/main" val="115333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1043</Words>
  <Application>Microsoft Office PowerPoint</Application>
  <PresentationFormat>Diavetítés a képernyőre (4:3 oldalarány)</PresentationFormat>
  <Paragraphs>147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Times New Roman</vt:lpstr>
      <vt:lpstr>Office-téma</vt:lpstr>
      <vt:lpstr>Hátránykompenzáció az online oktatásban</vt:lpstr>
      <vt:lpstr>Mi változott meg?</vt:lpstr>
      <vt:lpstr>Mi változott meg a  hátrányos helyzetben élő emberek, gyerekek, életében? </vt:lpstr>
      <vt:lpstr>Az online tanulás fogalma</vt:lpstr>
      <vt:lpstr>Mi az ami alapvetően megváltozik az online oktatás során?</vt:lpstr>
      <vt:lpstr>PowerPoint-bemutató</vt:lpstr>
      <vt:lpstr>Pedagógusok módszertani támogatása</vt:lpstr>
      <vt:lpstr>Miben kell a pedagógusokat támogatni?</vt:lpstr>
      <vt:lpstr>Az online tanítás támogatásának egyéb lehetőségei</vt:lpstr>
      <vt:lpstr>Az online oktatásból történő kimaradás okai (Ábrák forrása :https://qubit.hu/2020/05/12/)</vt:lpstr>
      <vt:lpstr>A település felkészülése a gyermekek online tanulásának támogatására</vt:lpstr>
      <vt:lpstr>Mit tudunk és mit nem tudunk az online oktatásban pedagógiai módszerekkel és informatikai eszközökkel támogatni?</vt:lpstr>
      <vt:lpstr>…és amiről mindenképpen beszélni kell: a digitális analfabetizmus kérdése az iskolákban, legyen szó felnőttekről vagy gyermekekről!</vt:lpstr>
      <vt:lpstr>Mit tehet a kiemelt program?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Biztos Kezdet Program és Gyerekházak</dc:title>
  <dc:creator>Erika</dc:creator>
  <cp:lastModifiedBy>Kovács Erika</cp:lastModifiedBy>
  <cp:revision>68</cp:revision>
  <dcterms:modified xsi:type="dcterms:W3CDTF">2020-09-23T10:25:18Z</dcterms:modified>
</cp:coreProperties>
</file>